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11"/>
  </p:notesMasterIdLst>
  <p:sldIdLst>
    <p:sldId id="256" r:id="rId2"/>
    <p:sldId id="260" r:id="rId3"/>
    <p:sldId id="258" r:id="rId4"/>
    <p:sldId id="259" r:id="rId5"/>
    <p:sldId id="266" r:id="rId6"/>
    <p:sldId id="262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9592"/>
  </p:normalViewPr>
  <p:slideViewPr>
    <p:cSldViewPr snapToGrid="0" snapToObjects="1">
      <p:cViewPr varScale="1">
        <p:scale>
          <a:sx n="100" d="100"/>
          <a:sy n="100" d="100"/>
        </p:scale>
        <p:origin x="15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But </a:t>
          </a:r>
          <a:r>
            <a:rPr lang="en-US" b="1" dirty="0"/>
            <a:t>patents </a:t>
          </a:r>
          <a:r>
            <a:rPr lang="en-US" b="0" dirty="0"/>
            <a:t>and </a:t>
          </a:r>
          <a:r>
            <a:rPr lang="en-US" b="1" dirty="0"/>
            <a:t>prizes</a:t>
          </a:r>
          <a:r>
            <a:rPr lang="en-US" b="0" dirty="0"/>
            <a:t> are often awarded to individual scientists.</a:t>
          </a:r>
          <a:endParaRPr lang="en-US" dirty="0"/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build on each other’s ideas</a:t>
          </a:r>
          <a:r>
            <a:rPr lang="en-US" dirty="0"/>
            <a:t>.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Marconi </a:t>
          </a:r>
          <a:r>
            <a:rPr lang="en-US" b="1" dirty="0"/>
            <a:t>used some of Bose’s ideas </a:t>
          </a:r>
          <a:r>
            <a:rPr lang="en-US" dirty="0"/>
            <a:t>in his later radio designs.</a:t>
          </a:r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But </a:t>
          </a:r>
          <a:r>
            <a:rPr lang="en-US" sz="2200" b="1" kern="1200" dirty="0"/>
            <a:t>patents </a:t>
          </a:r>
          <a:r>
            <a:rPr lang="en-US" sz="2200" b="0" kern="1200" dirty="0"/>
            <a:t>and </a:t>
          </a:r>
          <a:r>
            <a:rPr lang="en-US" sz="2200" b="1" kern="1200" dirty="0"/>
            <a:t>prizes</a:t>
          </a:r>
          <a:r>
            <a:rPr lang="en-US" sz="2200" b="0" kern="1200" dirty="0"/>
            <a:t> are often awarded to individual scientists.</a:t>
          </a:r>
          <a:endParaRPr lang="en-US" sz="2200" kern="1200" dirty="0"/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</a:t>
          </a:r>
          <a:r>
            <a:rPr lang="en-US" sz="2200" b="1" kern="1200" dirty="0"/>
            <a:t>build on each other’s ideas</a:t>
          </a:r>
          <a:r>
            <a:rPr lang="en-US" sz="2200" kern="1200" dirty="0"/>
            <a:t>.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Marconi </a:t>
          </a:r>
          <a:r>
            <a:rPr lang="en-US" sz="2200" b="1" kern="1200" dirty="0"/>
            <a:t>used some of Bose’s ideas </a:t>
          </a:r>
          <a:r>
            <a:rPr lang="en-US" sz="2200" kern="1200" dirty="0"/>
            <a:t>in his later radio designs.</a:t>
          </a:r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Electromagnetic Waves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Physics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WS 1.4 Explain everyday and technological applications of science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4.6.2 Electromagnetic waves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Physics: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1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u="sng" dirty="0"/>
              <a:t>Optional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Get the students to discuss ‘who invented the radio’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might want them to write a list reasons for and against Marconi and Bose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activity could be extended into a pretend ‘court case’ in which each side presents their argument.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8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5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50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Hidetsugu_Yagi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edy_Lamarr" TargetMode="External"/><Relationship Id="rId11" Type="http://schemas.openxmlformats.org/officeDocument/2006/relationships/image" Target="../media/image22.jpg"/><Relationship Id="rId5" Type="http://schemas.openxmlformats.org/officeDocument/2006/relationships/image" Target="../media/image19.jpg"/><Relationship Id="rId10" Type="http://schemas.openxmlformats.org/officeDocument/2006/relationships/hyperlink" Target="https://en.wikipedia.org/wiki/Alexander_Stepanovich_Popov" TargetMode="External"/><Relationship Id="rId4" Type="http://schemas.openxmlformats.org/officeDocument/2006/relationships/hyperlink" Target="https://en.wikipedia.org/wiki/Nikola_Tesla" TargetMode="External"/><Relationship Id="rId9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Electromagnetic Waves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Physics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3E0841-5AA4-6F6D-57A2-EC3D2F925B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29182"/>
            <a:ext cx="12192001" cy="6858001"/>
          </a:xfrm>
          <a:prstGeom prst="rect">
            <a:avLst/>
          </a:prstGeom>
        </p:spPr>
      </p:pic>
      <p:pic>
        <p:nvPicPr>
          <p:cNvPr id="3" name="Graphic 2" descr="Radio with solid fill">
            <a:extLst>
              <a:ext uri="{FF2B5EF4-FFF2-40B4-BE49-F238E27FC236}">
                <a16:creationId xmlns:a16="http://schemas.microsoft.com/office/drawing/2014/main" id="{9AE49D2E-E317-6238-EAF3-9E9E7A694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35991" y="3758182"/>
            <a:ext cx="2302975" cy="2302975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B07E1B9-A04B-CD33-FA4A-32D460178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143" y="2089405"/>
            <a:ext cx="3103689" cy="3971752"/>
          </a:xfrm>
          <a:prstGeom prst="rect">
            <a:avLst/>
          </a:prstGeom>
        </p:spPr>
      </p:pic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168387AD-9E17-FDB4-9181-407D9F7DEC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629010">
            <a:off x="4009127" y="2970701"/>
            <a:ext cx="5014293" cy="140459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FA719A7-7627-1F0A-F2AD-4AD3898C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3" y="834452"/>
            <a:ext cx="6144230" cy="9719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Uses of electromagnetic waves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356B07C-8405-05A6-58D8-1B01A5AAC4AE}"/>
              </a:ext>
            </a:extLst>
          </p:cNvPr>
          <p:cNvSpPr txBox="1">
            <a:spLocks/>
          </p:cNvSpPr>
          <p:nvPr/>
        </p:nvSpPr>
        <p:spPr>
          <a:xfrm>
            <a:off x="3830660" y="4704312"/>
            <a:ext cx="4993471" cy="1318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</a:pPr>
            <a:r>
              <a:rPr lang="en-US" sz="3200" b="0" dirty="0"/>
              <a:t>A </a:t>
            </a:r>
            <a:r>
              <a:rPr lang="en-US" sz="3200" dirty="0"/>
              <a:t>radio </a:t>
            </a:r>
            <a:r>
              <a:rPr lang="en-US" sz="3200" b="0" dirty="0"/>
              <a:t>detects radio waves and turns the signal into sound.</a:t>
            </a:r>
          </a:p>
        </p:txBody>
      </p: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971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invented the radio?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00120" y="1948069"/>
            <a:ext cx="6653927" cy="4645549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i="1" dirty="0"/>
              <a:t>“</a:t>
            </a:r>
            <a:r>
              <a:rPr lang="en-GB" sz="2800" i="1" dirty="0"/>
              <a:t>In the new era, thought itself will be transmitted by radio.”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8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The Italian physicist </a:t>
            </a:r>
            <a:r>
              <a:rPr lang="en-US" sz="2800" b="1" dirty="0"/>
              <a:t>Guglielmo Marconi </a:t>
            </a:r>
            <a:r>
              <a:rPr lang="en-US" sz="2800" dirty="0"/>
              <a:t>first</a:t>
            </a:r>
            <a:r>
              <a:rPr lang="en-US" sz="2800" b="1" dirty="0"/>
              <a:t> </a:t>
            </a:r>
            <a:r>
              <a:rPr lang="en-US" sz="2800" dirty="0"/>
              <a:t>tested his radio design in 1895.</a:t>
            </a: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In 1897, Marconi received a </a:t>
            </a:r>
            <a:r>
              <a:rPr lang="en-US" sz="2700" b="1" dirty="0"/>
              <a:t>patent</a:t>
            </a:r>
            <a:r>
              <a:rPr lang="en-US" sz="2700" dirty="0"/>
              <a:t> for his invention.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7995089" y="6372153"/>
            <a:ext cx="3370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Guglielmo Marconi (1874–1937)</a:t>
            </a:r>
          </a:p>
        </p:txBody>
      </p:sp>
      <p:pic>
        <p:nvPicPr>
          <p:cNvPr id="4" name="Picture 3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6D5A113E-8CD5-7C20-78D1-707107868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770" y="637491"/>
            <a:ext cx="4005262" cy="533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7906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8454573" y="6372153"/>
            <a:ext cx="2439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J. C. Bose (1858–1937)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57A7-623A-2E0A-8BAF-531831166791}"/>
              </a:ext>
            </a:extLst>
          </p:cNvPr>
          <p:cNvSpPr/>
          <p:nvPr/>
        </p:nvSpPr>
        <p:spPr>
          <a:xfrm>
            <a:off x="555590" y="1895637"/>
            <a:ext cx="61264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In 1895, the Indian physicist </a:t>
            </a:r>
            <a:r>
              <a:rPr lang="en-US" sz="2700" b="1" dirty="0"/>
              <a:t>Jagadish Chandra Bose</a:t>
            </a:r>
            <a:r>
              <a:rPr lang="en-US" sz="2700" dirty="0"/>
              <a:t> built his own radio transmitter and receiver.</a:t>
            </a:r>
          </a:p>
          <a:p>
            <a:endParaRPr lang="en-US" sz="2700" dirty="0"/>
          </a:p>
          <a:p>
            <a:r>
              <a:rPr lang="en-US" sz="2700" dirty="0"/>
              <a:t>He tested it in front of the public in Calcutta Town Hall, in Bengal, India. It worked!</a:t>
            </a:r>
          </a:p>
          <a:p>
            <a:endParaRPr lang="en-US" sz="2700" dirty="0"/>
          </a:p>
          <a:p>
            <a:r>
              <a:rPr lang="en-US" sz="2700" dirty="0"/>
              <a:t>This was the </a:t>
            </a:r>
            <a:r>
              <a:rPr lang="en-US" sz="2700" b="1" dirty="0"/>
              <a:t>same year </a:t>
            </a:r>
            <a:r>
              <a:rPr lang="en-US" sz="2700" dirty="0"/>
              <a:t>that Marconi tested his own invention.</a:t>
            </a:r>
          </a:p>
          <a:p>
            <a:endParaRPr lang="en-US" sz="2700" dirty="0"/>
          </a:p>
          <a:p>
            <a:endParaRPr lang="en-US" sz="2700" dirty="0"/>
          </a:p>
        </p:txBody>
      </p:sp>
      <p:pic>
        <p:nvPicPr>
          <p:cNvPr id="5" name="Picture 4" descr="A person with a mustache&#10;&#10;Description automatically generated with low confidence">
            <a:extLst>
              <a:ext uri="{FF2B5EF4-FFF2-40B4-BE49-F238E27FC236}">
                <a16:creationId xmlns:a16="http://schemas.microsoft.com/office/drawing/2014/main" id="{F158B072-AA88-D36F-B9CD-EAB1702EE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547" y="508090"/>
            <a:ext cx="3526080" cy="558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2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64200" cy="79064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Properties of electromagnetic waves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7878717" y="6372153"/>
            <a:ext cx="3591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An experiment set up by J. C. Bose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ED2936-9590-5D4D-615F-6984FD853352}"/>
              </a:ext>
            </a:extLst>
          </p:cNvPr>
          <p:cNvSpPr/>
          <p:nvPr/>
        </p:nvSpPr>
        <p:spPr>
          <a:xfrm>
            <a:off x="517870" y="2279633"/>
            <a:ext cx="612648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J. C. Bose also helped identify important properties of radio waves.</a:t>
            </a:r>
          </a:p>
          <a:p>
            <a:endParaRPr lang="en-US" sz="2700" dirty="0"/>
          </a:p>
          <a:p>
            <a:r>
              <a:rPr lang="en-US" sz="2700" dirty="0"/>
              <a:t>He did experiments which showed that radio waves could be:</a:t>
            </a:r>
          </a:p>
          <a:p>
            <a:endParaRPr lang="en-US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 err="1"/>
              <a:t>Polarised</a:t>
            </a:r>
            <a:endParaRPr lang="en-US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/>
              <a:t>Refracted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/>
              <a:t>Absorbed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B433B90-A122-00F6-856E-70D7FC252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318" y="1681328"/>
            <a:ext cx="5156666" cy="365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8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54">
            <a:extLst>
              <a:ext uri="{FF2B5EF4-FFF2-40B4-BE49-F238E27FC236}">
                <a16:creationId xmlns:a16="http://schemas.microsoft.com/office/drawing/2014/main" id="{BF447FC5-81F5-498F-B253-3D2BBDD2E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08BD5DA-BE6D-63D5-76EF-AB114F263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87B70C-3CDE-C2BA-DC50-B797DACFA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5011957" cy="236971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So who invented the radio?</a:t>
            </a:r>
            <a:br>
              <a:rPr lang="en-US" sz="4200" dirty="0"/>
            </a:br>
            <a:br>
              <a:rPr lang="en-US" sz="4200" dirty="0"/>
            </a:br>
            <a:r>
              <a:rPr lang="en-US" sz="2400" b="0" dirty="0"/>
              <a:t>Question: </a:t>
            </a:r>
            <a:r>
              <a:rPr lang="en-US" sz="2400" b="0" i="1" dirty="0"/>
              <a:t>How important are patents?</a:t>
            </a:r>
            <a:endParaRPr lang="en-US" sz="2400" b="0" dirty="0"/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A183D605-F0BC-4923-9BAD-8F2204285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294A4-C613-4BEE-D9B3-E0E8551B23A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4997" r="4997"/>
          <a:stretch/>
        </p:blipFill>
        <p:spPr>
          <a:xfrm>
            <a:off x="544495" y="3616352"/>
            <a:ext cx="5011957" cy="26307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E4ED5A-5007-7B8B-0F0D-6DC23FE42CC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635548" y="562709"/>
            <a:ext cx="5011957" cy="2527933"/>
          </a:xfrm>
          <a:prstGeom prst="rect">
            <a:avLst/>
          </a:prstGeom>
        </p:spPr>
      </p:pic>
      <p:sp>
        <p:nvSpPr>
          <p:cNvPr id="67" name="Rectangle 58">
            <a:extLst>
              <a:ext uri="{FF2B5EF4-FFF2-40B4-BE49-F238E27FC236}">
                <a16:creationId xmlns:a16="http://schemas.microsoft.com/office/drawing/2014/main" id="{C1A59FC6-29E7-4618-829A-36CC011E5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3616882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D3FA1D-B8E9-6A54-5036-A313E58D09AE}"/>
              </a:ext>
            </a:extLst>
          </p:cNvPr>
          <p:cNvSpPr/>
          <p:nvPr/>
        </p:nvSpPr>
        <p:spPr>
          <a:xfrm>
            <a:off x="6662166" y="3871317"/>
            <a:ext cx="4985339" cy="241199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Guglielmo Marconi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received a patent)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i="1" dirty="0"/>
              <a:t>or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J. C. Bose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did a public demonstration</a:t>
            </a:r>
            <a:r>
              <a:rPr lang="en-US" sz="2400" dirty="0"/>
              <a:t>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7896AF9-5DBC-C6C3-B7E0-6B4317ED7ED6}"/>
              </a:ext>
            </a:extLst>
          </p:cNvPr>
          <p:cNvSpPr/>
          <p:nvPr/>
        </p:nvSpPr>
        <p:spPr>
          <a:xfrm>
            <a:off x="8323834" y="6283311"/>
            <a:ext cx="1635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137499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995707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883159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517868" y="2827685"/>
            <a:ext cx="2410198" cy="2356737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Alexander Popov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(Russia)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Nikola Tesla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(Serbia and USA)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Hidetsugu</a:t>
            </a:r>
            <a:r>
              <a:rPr lang="en-US" sz="2200" b="1" dirty="0"/>
              <a:t> Yagi </a:t>
            </a:r>
            <a:r>
              <a:rPr lang="en-US" dirty="0"/>
              <a:t>(Japan)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Hedy </a:t>
            </a:r>
            <a:r>
              <a:rPr lang="en-US" sz="2200" b="1" dirty="0" err="1"/>
              <a:t>Lamarr</a:t>
            </a:r>
            <a:r>
              <a:rPr lang="en-US" sz="2200" b="1" dirty="0"/>
              <a:t> </a:t>
            </a:r>
            <a:r>
              <a:rPr lang="en-US" dirty="0"/>
              <a:t>(Austria and USA)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8" y="1692876"/>
            <a:ext cx="6327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develop radio technology. 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Electromagnetic Waves</a:t>
            </a:r>
          </a:p>
          <a:p>
            <a:endParaRPr lang="en-US" b="1" dirty="0"/>
          </a:p>
          <a:p>
            <a:r>
              <a:rPr lang="en-US" b="1" dirty="0"/>
              <a:t>AQA Physics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WS 1.4 Explain everyday and technological applications of science</a:t>
            </a:r>
          </a:p>
          <a:p>
            <a:r>
              <a:rPr lang="en-US" dirty="0"/>
              <a:t>4.6.2 Electromagnetic waves</a:t>
            </a:r>
          </a:p>
          <a:p>
            <a:endParaRPr lang="en-US" dirty="0"/>
          </a:p>
          <a:p>
            <a:r>
              <a:rPr lang="en-US" dirty="0"/>
              <a:t>GCSE Physics: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</TotalTime>
  <Words>497</Words>
  <Application>Microsoft Macintosh PowerPoint</Application>
  <PresentationFormat>Widescreen</PresentationFormat>
  <Paragraphs>86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Bierstadt</vt:lpstr>
      <vt:lpstr>Calibri</vt:lpstr>
      <vt:lpstr>GestaltVTI</vt:lpstr>
      <vt:lpstr>Electromagnetic Waves </vt:lpstr>
      <vt:lpstr>Uses of electromagnetic waves</vt:lpstr>
      <vt:lpstr>Who invented the radio?</vt:lpstr>
      <vt:lpstr>But don’t forget…</vt:lpstr>
      <vt:lpstr>Properties of electromagnetic waves</vt:lpstr>
      <vt:lpstr>So who invented the radio?  Question: How important are patents?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105</cp:revision>
  <dcterms:created xsi:type="dcterms:W3CDTF">2022-06-21T10:18:19Z</dcterms:created>
  <dcterms:modified xsi:type="dcterms:W3CDTF">2022-09-14T13:20:46Z</dcterms:modified>
</cp:coreProperties>
</file>